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7" r:id="rId11"/>
    <p:sldId id="268" r:id="rId12"/>
    <p:sldId id="269" r:id="rId13"/>
    <p:sldId id="276" r:id="rId14"/>
    <p:sldId id="277" r:id="rId15"/>
    <p:sldId id="270" r:id="rId16"/>
    <p:sldId id="271" r:id="rId17"/>
    <p:sldId id="272" r:id="rId18"/>
    <p:sldId id="278" r:id="rId19"/>
    <p:sldId id="279" r:id="rId20"/>
    <p:sldId id="280" r:id="rId21"/>
    <p:sldId id="273" r:id="rId22"/>
    <p:sldId id="274" r:id="rId23"/>
    <p:sldId id="275" r:id="rId24"/>
    <p:sldId id="281" r:id="rId25"/>
    <p:sldId id="265" r:id="rId26"/>
    <p:sldId id="26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6172D-94BD-CE89-9E1B-DD07948CC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631A4B-83B2-D417-9358-B825A4276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49477-37F5-3E47-2A18-2D6E8BE0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5E0402-A31A-12CA-A404-2EC408CF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E492A-18F3-49C8-81BF-B123A7E4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1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6DE6-21DB-E050-8711-C6C492D0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2EFC92-963C-3CC2-CADA-ED697FEC6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386A9-E292-6FF4-1D6C-46A7309C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2ACC1-F8C7-58B1-026C-0A86CA6E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0084-39A4-2A80-C455-1DD928E8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9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EE662-7759-EBDC-62F0-43DE6D0A8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197CC7-60D6-D64A-4BD2-D34BC13A7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B5058-2B62-2397-A4E8-546A0293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F569D-6094-3FAC-7659-8A95FA75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4BFE-A15E-A0E3-30C6-35CD1E66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0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3F664-2154-79D3-D3B3-66E19BB2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3EB41-7181-94F8-B98B-6B819243C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3EA09-96E1-F4E5-95CA-044D0759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82130-B9C2-9736-9D0C-13D2B8B4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8180-5402-88B3-DE00-8AC6EDA5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7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27F7D-0E46-8E94-5616-4F5F93BF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8BB1E-2A99-5B2C-C7A8-6EF6D08F6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C3D84-C2A2-195F-D348-50399604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88D1C-A4B9-2A12-19F2-E2868870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143AA-FC4A-B7B5-B2CA-10C05CBE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65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15829-5A09-EAB2-2C4B-9A7E5621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D75BA9-013C-E4E5-81B4-D584D2019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1B9248-EF23-35FD-1BD0-E708983ED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D848D4-1E2C-A7DC-F8C0-CFD57F82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E17D6-CA3F-2264-21E2-51C51A61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F9810-630A-9682-088B-8C5C319D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7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B94F6-1058-4955-C24B-96A8A4D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8FDC30-8029-6741-25EF-92D5D0D8F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70B530-9B52-F4A2-41B3-BFFF5479D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F2D82C-CB50-6844-6903-E36AC6600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0D829C-5E2D-1764-A5B6-49334FAB0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D6C32B-EB22-0163-BE45-0127576E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2C7B36-A052-A5F8-13BE-7F08349C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AE474C-57AD-C7D6-68C2-E25B768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4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FE24-B5F3-7CCB-F867-9D3663B4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7BBC8-800E-2A49-EBC6-57E1B00C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8EC044-836C-9011-AB2D-2D3EAB32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B7E91F-C4EC-00B4-BD55-D800F1A3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1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6F1F3-300A-1282-821C-5BCE7C48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AEBCBD-0643-7986-E6CB-3651C53E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2217E-05BA-58E1-2CE1-993E0F06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4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B70F6-7540-3E69-F0DE-E5162E8C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38B26-27B9-1B4D-6138-3F792B1E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A9FF3-AADF-3EC9-50D1-9B77D6939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AE975C-CFB9-1ABD-1149-EA7887A9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AC798E-97B3-A856-E5AB-29CE84BC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0F87BA-22DC-E138-01E2-3DA66745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4764A-3F52-FA0F-740B-001DAFFA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73BAD6-2746-4868-F098-9E9F47E28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625246-6045-D93F-0A7C-49232CDB2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0EC2FA-7FD9-8F56-2B95-BA57AC7F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166FE-D456-D67A-A62C-BE9D54F2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12D0B8-40A1-FBF6-F95A-4D79947B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2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0CF235-E61B-A289-AB7B-278538D3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C006-0DBD-AB7B-B5CA-05B8AF136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B250A-EE5F-B4BB-A7A3-553091E60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00E2F-4C4C-4FAA-9072-5E393D00C094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A96C1-C6A5-10C9-3EC2-A44508C88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5FBEA-DDBD-E685-E777-BD1D55B12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7679-67D2-46A4-9B61-0A8915A8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91BE8-3B9C-FAD5-57CF-14EAF2712C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2545080" y="2122488"/>
            <a:ext cx="7101840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U &amp; I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1E492-85F7-3E42-E795-FEA93E788140}"/>
              </a:ext>
            </a:extLst>
          </p:cNvPr>
          <p:cNvSpPr txBox="1"/>
          <p:nvPr/>
        </p:nvSpPr>
        <p:spPr>
          <a:xfrm>
            <a:off x="2545080" y="3926637"/>
            <a:ext cx="710184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너와 내가 만드는 즐거움</a:t>
            </a:r>
            <a:r>
              <a:rPr lang="en-US" altLang="ko-KR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C54C-4D6E-962E-C449-B74F5D42F025}"/>
              </a:ext>
            </a:extLst>
          </p:cNvPr>
          <p:cNvSpPr txBox="1"/>
          <p:nvPr/>
        </p:nvSpPr>
        <p:spPr>
          <a:xfrm>
            <a:off x="8636000" y="4944787"/>
            <a:ext cx="3342640" cy="178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광주 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1</a:t>
            </a: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반 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9</a:t>
            </a: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조</a:t>
            </a:r>
            <a:endParaRPr lang="en-US" altLang="ko-KR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유광석</a:t>
            </a:r>
            <a:endParaRPr lang="en-US" altLang="ko-KR" sz="24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Nanum Pen" panose="03040600000000000000" pitchFamily="66" charset="-127"/>
                <a:ea typeface="Nanum Pen" panose="03040600000000000000" pitchFamily="66" charset="-127"/>
              </a:rPr>
              <a:t>소정현</a:t>
            </a:r>
          </a:p>
        </p:txBody>
      </p:sp>
    </p:spTree>
    <p:extLst>
      <p:ext uri="{BB962C8B-B14F-4D97-AF65-F5344CB8AC3E}">
        <p14:creationId xmlns:p14="http://schemas.microsoft.com/office/powerpoint/2010/main" val="19232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045E-A4F1-0CDB-6247-E63FB3534AC9}"/>
              </a:ext>
            </a:extLst>
          </p:cNvPr>
          <p:cNvSpPr txBox="1"/>
          <p:nvPr/>
        </p:nvSpPr>
        <p:spPr>
          <a:xfrm>
            <a:off x="4498427" y="2745828"/>
            <a:ext cx="319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U &amp;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06FCA-0E99-6D46-7299-3890BA3E2C50}"/>
              </a:ext>
            </a:extLst>
          </p:cNvPr>
          <p:cNvSpPr txBox="1"/>
          <p:nvPr/>
        </p:nvSpPr>
        <p:spPr>
          <a:xfrm>
            <a:off x="2545079" y="3895410"/>
            <a:ext cx="7101840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Nanum Pen" panose="03040600000000000000" pitchFamily="66" charset="-127"/>
                <a:ea typeface="Nanum Pen" panose="03040600000000000000" pitchFamily="66" charset="-127"/>
              </a:rPr>
              <a:t>너와 내가 만드는 즐거움</a:t>
            </a:r>
            <a:r>
              <a:rPr lang="en-US" altLang="ko-KR" sz="3200" dirty="0">
                <a:latin typeface="Nanum Pen" panose="03040600000000000000" pitchFamily="66" charset="-127"/>
                <a:ea typeface="Nanum Pen" panose="03040600000000000000" pitchFamily="66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302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8B516-4C53-6FE1-B2EE-2D83AC5C2B22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관리자 뷰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4A8ADD-D971-2E53-1692-2D106A5B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17" y="2510914"/>
            <a:ext cx="7089165" cy="30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1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BA63E-7A8B-5865-DA4D-E39CCE3873D1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영화 정보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Home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7DF05-2D42-86EC-5A64-6680FBF4F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23" y="2403636"/>
            <a:ext cx="6840353" cy="35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1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BA63E-7A8B-5865-DA4D-E39CCE3873D1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영화 정보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detail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CAA1D-6632-2FA2-325C-92168C018A7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00" y="2310064"/>
            <a:ext cx="6024571" cy="36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2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AF8AE-4E42-D027-E07E-677D6DDA276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영화 추천 페이지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8313F3-967A-44A4-849A-46755081D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71" y="2447949"/>
            <a:ext cx="6938859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AF8AE-4E42-D027-E07E-677D6DDA276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영화 추천 알고리즘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– </a:t>
            </a: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장르 기반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370CB0-65B8-0A91-0511-5931B4FCF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564" y="2468937"/>
            <a:ext cx="6923429" cy="348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7E79D-FBD6-90A8-B640-6B60CECB7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00" y="2461509"/>
            <a:ext cx="6916000" cy="34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5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ACF21-0E2D-62D2-366E-91D264203E10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영화 추천 알고리즘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– </a:t>
            </a: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유저 좋아요 기반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0480F-73C1-9142-CBDE-D6F061E51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33" y="2447949"/>
            <a:ext cx="7022734" cy="356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F8E522-38B5-DA7D-0A33-3A6FBCA15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22" y="2468937"/>
            <a:ext cx="7082356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7274E-F369-756F-A54E-5783B607B21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커뮤니티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3C340-7D80-1307-E81D-9D0F9A73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88" y="2353249"/>
            <a:ext cx="7022623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3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7274E-F369-756F-A54E-5783B607B21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커뮤니티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detail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D1741E-538E-0C2B-EA7B-A42455446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8" y="2447949"/>
            <a:ext cx="6927264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1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7274E-F369-756F-A54E-5783B607B21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커뮤니티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CRUD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6978B-3402-DB74-F801-C84654B9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13" y="2447949"/>
            <a:ext cx="5866374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3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558800" y="-111759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Grape Nuts" pitchFamily="2" charset="0"/>
                <a:ea typeface="Nanum Pen" panose="03040600000000000000" pitchFamily="66" charset="-127"/>
              </a:rPr>
              <a:t>INDEX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B7513-BDF3-93E5-80B9-37A58F31E962}"/>
              </a:ext>
            </a:extLst>
          </p:cNvPr>
          <p:cNvSpPr txBox="1"/>
          <p:nvPr/>
        </p:nvSpPr>
        <p:spPr>
          <a:xfrm>
            <a:off x="4498428" y="2031621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 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A25D8-3953-E372-6562-D1BCD76464AC}"/>
              </a:ext>
            </a:extLst>
          </p:cNvPr>
          <p:cNvSpPr txBox="1"/>
          <p:nvPr/>
        </p:nvSpPr>
        <p:spPr>
          <a:xfrm>
            <a:off x="4498428" y="2031620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   1.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8917B-229C-D024-249A-8E223CC193F2}"/>
              </a:ext>
            </a:extLst>
          </p:cNvPr>
          <p:cNvSpPr txBox="1"/>
          <p:nvPr/>
        </p:nvSpPr>
        <p:spPr>
          <a:xfrm>
            <a:off x="4498428" y="3020781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2. ERD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96248-9CE2-817C-A2CA-DA805DBBDE19}"/>
              </a:ext>
            </a:extLst>
          </p:cNvPr>
          <p:cNvSpPr txBox="1"/>
          <p:nvPr/>
        </p:nvSpPr>
        <p:spPr>
          <a:xfrm>
            <a:off x="4078014" y="4009941"/>
            <a:ext cx="4035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3. Recommend</a:t>
            </a:r>
            <a:r>
              <a:rPr lang="ko-KR" altLang="en-US" sz="3200" b="1" dirty="0">
                <a:latin typeface="Grape Nuts" pitchFamily="2" charset="0"/>
                <a:ea typeface="Nanum Pen" panose="03040600000000000000" pitchFamily="66" charset="-127"/>
              </a:rPr>
              <a:t> </a:t>
            </a: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DAE3A-EAC3-E627-6BC2-C7BBC41C1A63}"/>
              </a:ext>
            </a:extLst>
          </p:cNvPr>
          <p:cNvSpPr txBox="1"/>
          <p:nvPr/>
        </p:nvSpPr>
        <p:spPr>
          <a:xfrm>
            <a:off x="4498428" y="4999100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Grape Nuts" pitchFamily="2" charset="0"/>
                <a:ea typeface="Nanum Pen" panose="03040600000000000000" pitchFamily="66" charset="-127"/>
              </a:rPr>
              <a:t>4. Web page</a:t>
            </a:r>
            <a:endParaRPr lang="ko-KR" altLang="en-US" sz="32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7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7274E-F369-756F-A54E-5783B607B21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커뮤니티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Comment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36CBBF-8DCF-35B4-FADF-9912BEC35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80" y="2447949"/>
            <a:ext cx="692584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1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B48BC-CECD-F8BC-8123-445C22C2F6F5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추가 기능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- </a:t>
            </a: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검색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A34F0E-BB53-E99D-9B18-44B5D4D7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62" y="2491517"/>
            <a:ext cx="6876075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1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0F875-6411-100C-92FD-29CAE78A3148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추가 기능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– </a:t>
            </a: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장르별 영화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0BB315-9D48-FE54-48D3-FC1CA5479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06" y="2447949"/>
            <a:ext cx="6891387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74F96-B870-CA0E-1AD6-97EFB20DFD5B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프로필 페이지</a:t>
            </a:r>
            <a:endParaRPr lang="en-US" altLang="ko-KR" sz="2800" b="1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0DC05-7D24-CD6C-6A81-14FE3FCE4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7" y="2468937"/>
            <a:ext cx="7227426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5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895353" y="-172165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Web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74F96-B870-CA0E-1AD6-97EFB20DFD5B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Sign Up - Login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49F5E-B5BF-1972-A0C2-ABFE1EAD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65" y="2312276"/>
            <a:ext cx="4365671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7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91BE8-3B9C-FAD5-57CF-14EAF2712C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2545080" y="2122488"/>
            <a:ext cx="7101840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Q &amp; A</a:t>
            </a:r>
            <a:endParaRPr lang="en-US" altLang="ko-KR" sz="24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29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91BE8-3B9C-FAD5-57CF-14EAF2712C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81B0C-980F-407B-E0CF-5C1381DCF6AE}"/>
              </a:ext>
            </a:extLst>
          </p:cNvPr>
          <p:cNvSpPr txBox="1"/>
          <p:nvPr/>
        </p:nvSpPr>
        <p:spPr>
          <a:xfrm>
            <a:off x="3131982" y="6734863"/>
            <a:ext cx="5577840" cy="657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Front &amp;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조장 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유광석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Backend :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소정현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Thanks To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권이혁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교수님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고요한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김강현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김범종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김지수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노은영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문서희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박상훈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박세은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박재현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백한나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안선혁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윤형준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이재민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임상은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임윤혁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정석호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최인호</a:t>
            </a:r>
            <a:r>
              <a:rPr lang="en-US" altLang="ko-KR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허재영</a:t>
            </a:r>
            <a:endParaRPr lang="en-US" altLang="ko-KR" sz="2800" b="1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A27F3-6E16-C3AA-8211-F7ABFB15928D}"/>
              </a:ext>
            </a:extLst>
          </p:cNvPr>
          <p:cNvSpPr txBox="1"/>
          <p:nvPr/>
        </p:nvSpPr>
        <p:spPr>
          <a:xfrm>
            <a:off x="-746760" y="77003"/>
            <a:ext cx="3181952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credit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1259B-0A71-6D8C-C23D-AE3283768EDA}"/>
              </a:ext>
            </a:extLst>
          </p:cNvPr>
          <p:cNvSpPr txBox="1"/>
          <p:nvPr/>
        </p:nvSpPr>
        <p:spPr>
          <a:xfrm>
            <a:off x="2545080" y="2122488"/>
            <a:ext cx="7101840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Thank you</a:t>
            </a:r>
            <a:endParaRPr lang="en-US" altLang="ko-KR" sz="2400" dirty="0">
              <a:solidFill>
                <a:schemeClr val="bg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10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11959" y="-14329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Introduction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0A5D7-1B31-1612-02F8-6FB4BA1CAA56}"/>
              </a:ext>
            </a:extLst>
          </p:cNvPr>
          <p:cNvSpPr txBox="1"/>
          <p:nvPr/>
        </p:nvSpPr>
        <p:spPr>
          <a:xfrm>
            <a:off x="870256" y="3116670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Grape Nuts" pitchFamily="2" charset="0"/>
                <a:ea typeface="Nanum Pen" panose="03040600000000000000" pitchFamily="66" charset="-127"/>
              </a:rPr>
              <a:t>Who?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7E0E3-DE8F-E04F-B9FB-82852D98731F}"/>
              </a:ext>
            </a:extLst>
          </p:cNvPr>
          <p:cNvSpPr txBox="1"/>
          <p:nvPr/>
        </p:nvSpPr>
        <p:spPr>
          <a:xfrm>
            <a:off x="870256" y="4308058"/>
            <a:ext cx="319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rape Nuts" pitchFamily="2" charset="0"/>
                <a:ea typeface="Nanum Pen" panose="03040600000000000000" pitchFamily="66" charset="-127"/>
              </a:rPr>
              <a:t>영화 한편 보고 싶은 당신</a:t>
            </a:r>
            <a:endParaRPr lang="en-US" altLang="ko-KR" sz="28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96646-DCCF-3BF5-CD43-86F802BFCC66}"/>
              </a:ext>
            </a:extLst>
          </p:cNvPr>
          <p:cNvSpPr txBox="1"/>
          <p:nvPr/>
        </p:nvSpPr>
        <p:spPr>
          <a:xfrm>
            <a:off x="4409089" y="3116671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Grape Nuts" pitchFamily="2" charset="0"/>
                <a:ea typeface="Nanum Pen" panose="03040600000000000000" pitchFamily="66" charset="-127"/>
              </a:rPr>
              <a:t>What?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15080-3455-6C70-D07F-8A4038C0E105}"/>
              </a:ext>
            </a:extLst>
          </p:cNvPr>
          <p:cNvSpPr txBox="1"/>
          <p:nvPr/>
        </p:nvSpPr>
        <p:spPr>
          <a:xfrm>
            <a:off x="7947922" y="3116670"/>
            <a:ext cx="319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Grape Nuts" pitchFamily="2" charset="0"/>
                <a:ea typeface="Nanum Pen" panose="03040600000000000000" pitchFamily="66" charset="-127"/>
              </a:rPr>
              <a:t>How?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D0C27-0554-D4C0-4221-02250F70197F}"/>
              </a:ext>
            </a:extLst>
          </p:cNvPr>
          <p:cNvSpPr txBox="1"/>
          <p:nvPr/>
        </p:nvSpPr>
        <p:spPr>
          <a:xfrm>
            <a:off x="-327660" y="1856769"/>
            <a:ext cx="457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Design Thinking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D931D8-8E07-2B8F-C88B-5C5A8CCE4122}"/>
              </a:ext>
            </a:extLst>
          </p:cNvPr>
          <p:cNvSpPr txBox="1"/>
          <p:nvPr/>
        </p:nvSpPr>
        <p:spPr>
          <a:xfrm>
            <a:off x="4498427" y="4308058"/>
            <a:ext cx="319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rape Nuts" pitchFamily="2" charset="0"/>
                <a:ea typeface="Nanum Pen" panose="03040600000000000000" pitchFamily="66" charset="-127"/>
              </a:rPr>
              <a:t>당신의 취향에 맞는 영화를</a:t>
            </a:r>
            <a:endParaRPr lang="en-US" altLang="ko-KR" sz="28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616821-743F-8EDC-BD67-9E5275D7B8B0}"/>
              </a:ext>
            </a:extLst>
          </p:cNvPr>
          <p:cNvSpPr txBox="1"/>
          <p:nvPr/>
        </p:nvSpPr>
        <p:spPr>
          <a:xfrm>
            <a:off x="7947921" y="4308058"/>
            <a:ext cx="3195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Grape Nuts" pitchFamily="2" charset="0"/>
                <a:ea typeface="Nanum Pen" panose="03040600000000000000" pitchFamily="66" charset="-127"/>
              </a:rPr>
              <a:t>우리들이 추천해드립니다</a:t>
            </a:r>
            <a:r>
              <a:rPr lang="en-US" altLang="ko-KR" sz="2800" b="1" dirty="0">
                <a:latin typeface="Grape Nuts" pitchFamily="2" charset="0"/>
                <a:ea typeface="Nanum Pen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36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11959" y="-14329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Introduction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045E-A4F1-0CDB-6247-E63FB3534AC9}"/>
              </a:ext>
            </a:extLst>
          </p:cNvPr>
          <p:cNvSpPr txBox="1"/>
          <p:nvPr/>
        </p:nvSpPr>
        <p:spPr>
          <a:xfrm>
            <a:off x="4498427" y="2745828"/>
            <a:ext cx="3195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U &amp;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06FCA-0E99-6D46-7299-3890BA3E2C50}"/>
              </a:ext>
            </a:extLst>
          </p:cNvPr>
          <p:cNvSpPr txBox="1"/>
          <p:nvPr/>
        </p:nvSpPr>
        <p:spPr>
          <a:xfrm>
            <a:off x="2545079" y="3876160"/>
            <a:ext cx="7101840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Nanum Pen" panose="03040600000000000000" pitchFamily="66" charset="-127"/>
                <a:ea typeface="Nanum Pen" panose="03040600000000000000" pitchFamily="66" charset="-127"/>
              </a:rPr>
              <a:t>너와 내가 만드는 즐거움</a:t>
            </a:r>
            <a:r>
              <a:rPr lang="en-US" altLang="ko-KR" sz="3200" dirty="0">
                <a:latin typeface="Nanum Pen" panose="03040600000000000000" pitchFamily="66" charset="-127"/>
                <a:ea typeface="Nanum Pen" panose="03040600000000000000" pitchFamily="66" charset="-127"/>
              </a:rPr>
              <a:t>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DED88B9-F4D7-5831-B7BC-D7D85B57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097" y="252065"/>
            <a:ext cx="889206" cy="7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11959" y="-14329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tx1"/>
                </a:solidFill>
                <a:latin typeface="Grape Nuts" pitchFamily="2" charset="0"/>
                <a:ea typeface="Nanum Pen" panose="03040600000000000000" pitchFamily="66" charset="-127"/>
              </a:rPr>
              <a:t>Introduction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3F17B73-0CF3-C219-FFEE-60F734D9C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7" y="3097331"/>
            <a:ext cx="3863340" cy="15816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EF4C4-A840-62A7-F6CE-85FD28815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20" y="2350375"/>
            <a:ext cx="3075583" cy="30755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C08B0C-9174-1965-FC4C-F4EBE0673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5" y="3313393"/>
            <a:ext cx="1149548" cy="1149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732DC-18C8-8595-5CDA-B883FAF907B7}"/>
              </a:ext>
            </a:extLst>
          </p:cNvPr>
          <p:cNvSpPr txBox="1"/>
          <p:nvPr/>
        </p:nvSpPr>
        <p:spPr>
          <a:xfrm>
            <a:off x="-327660" y="1856769"/>
            <a:ext cx="319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8E4F4-E4F2-8A35-DE04-B382AE1A9BAD}"/>
              </a:ext>
            </a:extLst>
          </p:cNvPr>
          <p:cNvSpPr txBox="1"/>
          <p:nvPr/>
        </p:nvSpPr>
        <p:spPr>
          <a:xfrm>
            <a:off x="-524153" y="4564899"/>
            <a:ext cx="710184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자료 공유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D10A2-8E25-DFAC-BC97-0B6CC9E807C3}"/>
              </a:ext>
            </a:extLst>
          </p:cNvPr>
          <p:cNvSpPr txBox="1"/>
          <p:nvPr/>
        </p:nvSpPr>
        <p:spPr>
          <a:xfrm>
            <a:off x="2877999" y="4564899"/>
            <a:ext cx="710184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작업 일지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2649E-170C-A1E4-94FD-D0D67BEED8F9}"/>
              </a:ext>
            </a:extLst>
          </p:cNvPr>
          <p:cNvSpPr txBox="1"/>
          <p:nvPr/>
        </p:nvSpPr>
        <p:spPr>
          <a:xfrm>
            <a:off x="6008191" y="4564899"/>
            <a:ext cx="710184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ERD / Wire Frame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제작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6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1004439" y="-10265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Grape Nuts" pitchFamily="2" charset="0"/>
                <a:ea typeface="Nanum Pen" panose="03040600000000000000" pitchFamily="66" charset="-127"/>
              </a:rPr>
              <a:t>ERD</a:t>
            </a:r>
            <a:endParaRPr lang="en-US" altLang="ko-KR" sz="6600" b="1" dirty="0">
              <a:latin typeface="Grape Nuts" pitchFamily="2" charset="0"/>
              <a:ea typeface="Nanum Pen" panose="03040600000000000000" pitchFamily="66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6DE49C-1242-C0A2-6605-C6E7A8A4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1132303"/>
            <a:ext cx="7223759" cy="55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6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22119" y="-16361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Grape Nuts" pitchFamily="2" charset="0"/>
                <a:ea typeface="Nanum Pen" panose="03040600000000000000" pitchFamily="66" charset="-127"/>
              </a:rPr>
              <a:t>Recommend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045E-A4F1-0CDB-6247-E63FB3534AC9}"/>
              </a:ext>
            </a:extLst>
          </p:cNvPr>
          <p:cNvSpPr txBox="1"/>
          <p:nvPr/>
        </p:nvSpPr>
        <p:spPr>
          <a:xfrm>
            <a:off x="-222119" y="1755174"/>
            <a:ext cx="319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Nanum Pen" panose="03040600000000000000" pitchFamily="66" charset="-127"/>
                <a:ea typeface="Nanum Pen" panose="03040600000000000000" pitchFamily="66" charset="-127"/>
              </a:rPr>
              <a:t>How?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06FCA-0E99-6D46-7299-3890BA3E2C50}"/>
              </a:ext>
            </a:extLst>
          </p:cNvPr>
          <p:cNvSpPr txBox="1"/>
          <p:nvPr/>
        </p:nvSpPr>
        <p:spPr>
          <a:xfrm>
            <a:off x="955040" y="4375665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협업 필터링 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(</a:t>
            </a:r>
            <a:r>
              <a:rPr lang="en-US" altLang="ko-KR" sz="2800" dirty="0" err="1">
                <a:latin typeface="Nanum Pen" panose="03040600000000000000" pitchFamily="66" charset="-127"/>
                <a:ea typeface="Nanum Pen" panose="03040600000000000000" pitchFamily="66" charset="-127"/>
              </a:rPr>
              <a:t>collarborative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 filtering)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168FC-16D7-80A6-790C-DB2886B18335}"/>
              </a:ext>
            </a:extLst>
          </p:cNvPr>
          <p:cNvSpPr txBox="1"/>
          <p:nvPr/>
        </p:nvSpPr>
        <p:spPr>
          <a:xfrm>
            <a:off x="955040" y="299573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콘텐츠 기반 추천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 (content based recommend)</a:t>
            </a:r>
          </a:p>
        </p:txBody>
      </p:sp>
    </p:spTree>
    <p:extLst>
      <p:ext uri="{BB962C8B-B14F-4D97-AF65-F5344CB8AC3E}">
        <p14:creationId xmlns:p14="http://schemas.microsoft.com/office/powerpoint/2010/main" val="209697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22119" y="-16361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Grape Nuts" pitchFamily="2" charset="0"/>
                <a:ea typeface="Nanum Pen" panose="03040600000000000000" pitchFamily="66" charset="-127"/>
              </a:rPr>
              <a:t>Recommend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168FC-16D7-80A6-790C-DB2886B18335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협업 필터링 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(</a:t>
            </a:r>
            <a:r>
              <a:rPr lang="en-US" altLang="ko-KR" sz="2800" b="1" dirty="0" err="1">
                <a:latin typeface="Nanum Pen" panose="03040600000000000000" pitchFamily="66" charset="-127"/>
                <a:ea typeface="Nanum Pen" panose="03040600000000000000" pitchFamily="66" charset="-127"/>
              </a:rPr>
              <a:t>collarborative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 filtering)</a:t>
            </a:r>
          </a:p>
        </p:txBody>
      </p:sp>
      <p:pic>
        <p:nvPicPr>
          <p:cNvPr id="2050" name="Picture 2" descr="협업필터링">
            <a:extLst>
              <a:ext uri="{FF2B5EF4-FFF2-40B4-BE49-F238E27FC236}">
                <a16:creationId xmlns:a16="http://schemas.microsoft.com/office/drawing/2014/main" id="{5AFA407A-4D7C-22C3-F7C4-54CB8359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9" y="2547525"/>
            <a:ext cx="5997913" cy="34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FC711-79D0-D17D-EB57-C1288912D24E}"/>
              </a:ext>
            </a:extLst>
          </p:cNvPr>
          <p:cNvSpPr txBox="1"/>
          <p:nvPr/>
        </p:nvSpPr>
        <p:spPr>
          <a:xfrm>
            <a:off x="6587182" y="2547327"/>
            <a:ext cx="4903778" cy="2936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협업 필터링은 사용자와 비슷한 성향의 사용자들이 기존에 좋아했던 항목을 추천하는 기술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많은 사용자들로부터 얻은 정보를 통해 추천을 하여 만족스러운 결과를 도출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콜드 스타트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데이터가 반드시 필요해서 신규 사용자는 추천을 해줄 수 없음</a:t>
            </a:r>
          </a:p>
        </p:txBody>
      </p:sp>
    </p:spTree>
    <p:extLst>
      <p:ext uri="{BB962C8B-B14F-4D97-AF65-F5344CB8AC3E}">
        <p14:creationId xmlns:p14="http://schemas.microsoft.com/office/powerpoint/2010/main" val="286386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BB5001-3956-7522-FF43-D48C96CD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88C94-EF11-01D2-63FB-E6CDF8F8B1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2E24-36CA-431A-6A2A-8DC69918D6D5}"/>
              </a:ext>
            </a:extLst>
          </p:cNvPr>
          <p:cNvSpPr txBox="1"/>
          <p:nvPr/>
        </p:nvSpPr>
        <p:spPr>
          <a:xfrm>
            <a:off x="-222119" y="-163610"/>
            <a:ext cx="409448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Grape Nuts" pitchFamily="2" charset="0"/>
                <a:ea typeface="Nanum Pen" panose="03040600000000000000" pitchFamily="66" charset="-127"/>
              </a:rPr>
              <a:t>Recommend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B03CA-4F73-9B52-1B25-819E0D511C2F}"/>
              </a:ext>
            </a:extLst>
          </p:cNvPr>
          <p:cNvSpPr/>
          <p:nvPr/>
        </p:nvSpPr>
        <p:spPr>
          <a:xfrm>
            <a:off x="495300" y="1743403"/>
            <a:ext cx="11201400" cy="428953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tx1"/>
              </a:solidFill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168FC-16D7-80A6-790C-DB2886B18335}"/>
              </a:ext>
            </a:extLst>
          </p:cNvPr>
          <p:cNvSpPr txBox="1"/>
          <p:nvPr/>
        </p:nvSpPr>
        <p:spPr>
          <a:xfrm>
            <a:off x="802640" y="1847656"/>
            <a:ext cx="710184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콘텐츠 기반 추천</a:t>
            </a:r>
            <a:r>
              <a:rPr lang="en-US" altLang="ko-KR" sz="2800" b="1" dirty="0">
                <a:latin typeface="Nanum Pen" panose="03040600000000000000" pitchFamily="66" charset="-127"/>
                <a:ea typeface="Nanum Pen" panose="03040600000000000000" pitchFamily="66" charset="-127"/>
              </a:rPr>
              <a:t> (content based recommend)</a:t>
            </a:r>
          </a:p>
        </p:txBody>
      </p:sp>
      <p:pic>
        <p:nvPicPr>
          <p:cNvPr id="1026" name="Picture 2" descr="콘텐츠 기반 필터링&#10;">
            <a:extLst>
              <a:ext uri="{FF2B5EF4-FFF2-40B4-BE49-F238E27FC236}">
                <a16:creationId xmlns:a16="http://schemas.microsoft.com/office/drawing/2014/main" id="{554120A2-D02B-BAA1-B6A4-4E14888CB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9" y="2547327"/>
            <a:ext cx="5998603" cy="34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19F222-8BD2-2333-6856-38AFF5380693}"/>
              </a:ext>
            </a:extLst>
          </p:cNvPr>
          <p:cNvSpPr txBox="1"/>
          <p:nvPr/>
        </p:nvSpPr>
        <p:spPr>
          <a:xfrm>
            <a:off x="6587182" y="2547327"/>
            <a:ext cx="4903778" cy="335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콘텐츠 기반 필터링은 항목 자체를 분석해 추천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상품을 분석해 유사한 항목을 추천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유사성을 검사하기 위해 코사인 유사도를 통해 검사한 후 유사도가 높은 순으로 추천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다양한 형식의 항목을 추천하기 어려운 단점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41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295</Words>
  <Application>Microsoft Office PowerPoint</Application>
  <PresentationFormat>와이드스크린</PresentationFormat>
  <Paragraphs>90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12롯데마트드림Medium</vt:lpstr>
      <vt:lpstr>Nanum Pen</vt:lpstr>
      <vt:lpstr>맑은 고딕</vt:lpstr>
      <vt:lpstr>Arial</vt:lpstr>
      <vt:lpstr>Grape Nuts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소정현</dc:creator>
  <cp:lastModifiedBy>소정현</cp:lastModifiedBy>
  <cp:revision>20</cp:revision>
  <dcterms:created xsi:type="dcterms:W3CDTF">2022-05-24T14:54:46Z</dcterms:created>
  <dcterms:modified xsi:type="dcterms:W3CDTF">2022-05-26T13:42:01Z</dcterms:modified>
</cp:coreProperties>
</file>